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10.12.2018</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10.12.2018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10.12.2018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10.12.2018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10.12.2018</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10.12.2018</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10.12.2018</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92696"/>
            <a:ext cx="8712968" cy="5760640"/>
          </a:xfrm>
        </p:spPr>
        <p:txBody>
          <a:bodyPr>
            <a:noAutofit/>
          </a:bodyPr>
          <a:lstStyle/>
          <a:p>
            <a:pPr algn="ctr"/>
            <a:r>
              <a:rPr lang="ru-RU" sz="2400" dirty="0" smtClean="0">
                <a:solidFill>
                  <a:schemeClr val="accent1">
                    <a:lumMod val="50000"/>
                  </a:schemeClr>
                </a:solidFill>
              </a:rPr>
              <a:t/>
            </a:r>
            <a:br>
              <a:rPr lang="ru-RU" sz="2400" dirty="0" smtClean="0">
                <a:solidFill>
                  <a:schemeClr val="accent1">
                    <a:lumMod val="50000"/>
                  </a:schemeClr>
                </a:solidFill>
              </a:rPr>
            </a:br>
            <a:r>
              <a:rPr lang="ru-RU" sz="2400" dirty="0">
                <a:solidFill>
                  <a:schemeClr val="accent1">
                    <a:lumMod val="50000"/>
                  </a:schemeClr>
                </a:solidFill>
              </a:rPr>
              <a:t/>
            </a:r>
            <a:br>
              <a:rPr lang="ru-RU" sz="2400" dirty="0">
                <a:solidFill>
                  <a:schemeClr val="accent1">
                    <a:lumMod val="50000"/>
                  </a:schemeClr>
                </a:solidFill>
              </a:rPr>
            </a:br>
            <a:r>
              <a:rPr lang="ru-RU" sz="2400" dirty="0" smtClean="0">
                <a:solidFill>
                  <a:schemeClr val="accent1">
                    <a:lumMod val="50000"/>
                  </a:schemeClr>
                </a:solidFill>
              </a:rPr>
              <a:t/>
            </a:r>
            <a:br>
              <a:rPr lang="ru-RU" sz="2400" dirty="0" smtClean="0">
                <a:solidFill>
                  <a:schemeClr val="accent1">
                    <a:lumMod val="50000"/>
                  </a:schemeClr>
                </a:solidFill>
              </a:rPr>
            </a:br>
            <a:r>
              <a:rPr lang="ru-RU" sz="2400" dirty="0" smtClean="0">
                <a:solidFill>
                  <a:schemeClr val="accent1">
                    <a:lumMod val="50000"/>
                  </a:schemeClr>
                </a:solidFill>
              </a:rPr>
              <a:t>Муниципальное </a:t>
            </a:r>
            <a:r>
              <a:rPr lang="ru-RU" sz="2400" dirty="0">
                <a:solidFill>
                  <a:schemeClr val="accent1">
                    <a:lumMod val="50000"/>
                  </a:schemeClr>
                </a:solidFill>
              </a:rPr>
              <a:t>бюджетное общеобразовательное учреждение </a:t>
            </a:r>
            <a:br>
              <a:rPr lang="ru-RU" sz="2400" dirty="0">
                <a:solidFill>
                  <a:schemeClr val="accent1">
                    <a:lumMod val="50000"/>
                  </a:schemeClr>
                </a:solidFill>
              </a:rPr>
            </a:br>
            <a:r>
              <a:rPr lang="ru-RU" sz="2400" dirty="0">
                <a:solidFill>
                  <a:schemeClr val="accent1">
                    <a:lumMod val="50000"/>
                  </a:schemeClr>
                </a:solidFill>
              </a:rPr>
              <a:t>Петрозаводского городского округа </a:t>
            </a:r>
            <a:r>
              <a:rPr lang="ru-RU" sz="2400" dirty="0" smtClean="0">
                <a:solidFill>
                  <a:schemeClr val="accent1">
                    <a:lumMod val="50000"/>
                  </a:schemeClr>
                </a:solidFill>
              </a:rPr>
              <a:t/>
            </a:r>
            <a:br>
              <a:rPr lang="ru-RU" sz="2400" dirty="0" smtClean="0">
                <a:solidFill>
                  <a:schemeClr val="accent1">
                    <a:lumMod val="50000"/>
                  </a:schemeClr>
                </a:solidFill>
              </a:rPr>
            </a:br>
            <a:r>
              <a:rPr lang="ru-RU" sz="2400" dirty="0" smtClean="0">
                <a:solidFill>
                  <a:schemeClr val="accent1">
                    <a:lumMod val="50000"/>
                  </a:schemeClr>
                </a:solidFill>
              </a:rPr>
              <a:t>Республики </a:t>
            </a:r>
            <a:r>
              <a:rPr lang="ru-RU" sz="2400" dirty="0">
                <a:solidFill>
                  <a:schemeClr val="accent1">
                    <a:lumMod val="50000"/>
                  </a:schemeClr>
                </a:solidFill>
              </a:rPr>
              <a:t>Карелия </a:t>
            </a:r>
            <a:br>
              <a:rPr lang="ru-RU" sz="2400" dirty="0">
                <a:solidFill>
                  <a:schemeClr val="accent1">
                    <a:lumMod val="50000"/>
                  </a:schemeClr>
                </a:solidFill>
              </a:rPr>
            </a:br>
            <a:r>
              <a:rPr lang="ru-RU" sz="2400" dirty="0">
                <a:solidFill>
                  <a:schemeClr val="accent1">
                    <a:lumMod val="50000"/>
                  </a:schemeClr>
                </a:solidFill>
              </a:rPr>
              <a:t>«Средняя общеобразовательная школа № 35»</a:t>
            </a:r>
            <a:br>
              <a:rPr lang="ru-RU" sz="2400" dirty="0">
                <a:solidFill>
                  <a:schemeClr val="accent1">
                    <a:lumMod val="50000"/>
                  </a:schemeClr>
                </a:solidFill>
              </a:rPr>
            </a:br>
            <a:r>
              <a:rPr lang="ru-RU" sz="2400" dirty="0">
                <a:solidFill>
                  <a:schemeClr val="accent1">
                    <a:lumMod val="50000"/>
                  </a:schemeClr>
                </a:solidFill>
              </a:rPr>
              <a:t>(МОУ «Средняя школа № 35»)</a:t>
            </a:r>
            <a:br>
              <a:rPr lang="ru-RU" sz="2400" dirty="0">
                <a:solidFill>
                  <a:schemeClr val="accent1">
                    <a:lumMod val="50000"/>
                  </a:schemeClr>
                </a:solidFill>
              </a:rPr>
            </a:br>
            <a:r>
              <a:rPr lang="ru-RU" sz="2400" dirty="0">
                <a:solidFill>
                  <a:schemeClr val="accent1">
                    <a:lumMod val="50000"/>
                  </a:schemeClr>
                </a:solidFill>
              </a:rPr>
              <a:t/>
            </a:r>
            <a:br>
              <a:rPr lang="ru-RU" sz="2400" dirty="0">
                <a:solidFill>
                  <a:schemeClr val="accent1">
                    <a:lumMod val="50000"/>
                  </a:schemeClr>
                </a:solidFill>
              </a:rPr>
            </a:br>
            <a:r>
              <a:rPr lang="ru-RU" sz="2400" dirty="0">
                <a:solidFill>
                  <a:schemeClr val="accent1">
                    <a:lumMod val="50000"/>
                  </a:schemeClr>
                </a:solidFill>
              </a:rPr>
              <a:t>Социальный проект «</a:t>
            </a:r>
            <a:r>
              <a:rPr lang="ru-RU" sz="2400" dirty="0" err="1">
                <a:solidFill>
                  <a:schemeClr val="accent1">
                    <a:lumMod val="50000"/>
                  </a:schemeClr>
                </a:solidFill>
              </a:rPr>
              <a:t>Мойдодыр</a:t>
            </a:r>
            <a:r>
              <a:rPr lang="ru-RU" sz="2400" dirty="0">
                <a:solidFill>
                  <a:schemeClr val="accent1">
                    <a:lumMod val="50000"/>
                  </a:schemeClr>
                </a:solidFill>
              </a:rPr>
              <a:t>»</a:t>
            </a:r>
            <a:br>
              <a:rPr lang="ru-RU" sz="2400" dirty="0">
                <a:solidFill>
                  <a:schemeClr val="accent1">
                    <a:lumMod val="50000"/>
                  </a:schemeClr>
                </a:solidFill>
              </a:rPr>
            </a:br>
            <a:r>
              <a:rPr lang="ru-RU" sz="2400" dirty="0">
                <a:solidFill>
                  <a:schemeClr val="accent1">
                    <a:lumMod val="50000"/>
                  </a:schemeClr>
                </a:solidFill>
              </a:rPr>
              <a:t>Профессии настоящего и будущего в сфере ЖКХ</a:t>
            </a:r>
            <a:br>
              <a:rPr lang="ru-RU" sz="2400" dirty="0">
                <a:solidFill>
                  <a:schemeClr val="accent1">
                    <a:lumMod val="50000"/>
                  </a:schemeClr>
                </a:solidFill>
              </a:rPr>
            </a:br>
            <a:r>
              <a:rPr lang="ru-RU" sz="2400" dirty="0">
                <a:solidFill>
                  <a:schemeClr val="accent1">
                    <a:lumMod val="50000"/>
                  </a:schemeClr>
                </a:solidFill>
              </a:rPr>
              <a:t/>
            </a:r>
            <a:br>
              <a:rPr lang="ru-RU" sz="2400" dirty="0">
                <a:solidFill>
                  <a:schemeClr val="accent1">
                    <a:lumMod val="50000"/>
                  </a:schemeClr>
                </a:solidFill>
              </a:rPr>
            </a:br>
            <a:r>
              <a:rPr lang="ru-RU" sz="2400" dirty="0">
                <a:solidFill>
                  <a:schemeClr val="accent1">
                    <a:lumMod val="50000"/>
                  </a:schemeClr>
                </a:solidFill>
              </a:rPr>
              <a:t/>
            </a:r>
            <a:br>
              <a:rPr lang="ru-RU" sz="2400" dirty="0">
                <a:solidFill>
                  <a:schemeClr val="accent1">
                    <a:lumMod val="50000"/>
                  </a:schemeClr>
                </a:solidFill>
              </a:rPr>
            </a:br>
            <a:r>
              <a:rPr lang="ru-RU" sz="2400" dirty="0">
                <a:solidFill>
                  <a:schemeClr val="accent1">
                    <a:lumMod val="50000"/>
                  </a:schemeClr>
                </a:solidFill>
              </a:rPr>
              <a:t>Выполнили: «Команда 35»</a:t>
            </a:r>
            <a:br>
              <a:rPr lang="ru-RU" sz="2400" dirty="0">
                <a:solidFill>
                  <a:schemeClr val="accent1">
                    <a:lumMod val="50000"/>
                  </a:schemeClr>
                </a:solidFill>
              </a:rPr>
            </a:br>
            <a:r>
              <a:rPr lang="ru-RU" sz="2400" dirty="0">
                <a:solidFill>
                  <a:schemeClr val="accent1">
                    <a:lumMod val="50000"/>
                  </a:schemeClr>
                </a:solidFill>
              </a:rPr>
              <a:t>Руководитель: </a:t>
            </a:r>
            <a:r>
              <a:rPr lang="ru-RU" sz="2400" dirty="0" err="1">
                <a:solidFill>
                  <a:schemeClr val="accent1">
                    <a:lumMod val="50000"/>
                  </a:schemeClr>
                </a:solidFill>
              </a:rPr>
              <a:t>Н.А.Моторина</a:t>
            </a:r>
            <a:r>
              <a:rPr lang="ru-RU" sz="2400" dirty="0">
                <a:solidFill>
                  <a:schemeClr val="accent1">
                    <a:lumMod val="50000"/>
                  </a:schemeClr>
                </a:solidFill>
              </a:rPr>
              <a:t/>
            </a:r>
            <a:br>
              <a:rPr lang="ru-RU" sz="2400" dirty="0">
                <a:solidFill>
                  <a:schemeClr val="accent1">
                    <a:lumMod val="50000"/>
                  </a:schemeClr>
                </a:solidFill>
              </a:rPr>
            </a:br>
            <a:r>
              <a:rPr lang="ru-RU" sz="2400" dirty="0">
                <a:solidFill>
                  <a:schemeClr val="accent1">
                    <a:lumMod val="50000"/>
                  </a:schemeClr>
                </a:solidFill>
              </a:rPr>
              <a:t/>
            </a:r>
            <a:br>
              <a:rPr lang="ru-RU" sz="2400" dirty="0">
                <a:solidFill>
                  <a:schemeClr val="accent1">
                    <a:lumMod val="50000"/>
                  </a:schemeClr>
                </a:solidFill>
              </a:rPr>
            </a:br>
            <a:r>
              <a:rPr lang="ru-RU" sz="2400" dirty="0">
                <a:solidFill>
                  <a:schemeClr val="accent1">
                    <a:lumMod val="50000"/>
                  </a:schemeClr>
                </a:solidFill>
              </a:rPr>
              <a:t>Петрозаводск, 2018</a:t>
            </a:r>
            <a:br>
              <a:rPr lang="ru-RU" sz="2400" dirty="0">
                <a:solidFill>
                  <a:schemeClr val="accent1">
                    <a:lumMod val="50000"/>
                  </a:schemeClr>
                </a:solidFill>
              </a:rPr>
            </a:br>
            <a:endParaRPr lang="ru-RU" sz="2400" dirty="0">
              <a:solidFill>
                <a:schemeClr val="accent1">
                  <a:lumMod val="50000"/>
                </a:schemeClr>
              </a:solidFill>
            </a:endParaRPr>
          </a:p>
        </p:txBody>
      </p:sp>
    </p:spTree>
    <p:extLst>
      <p:ext uri="{BB962C8B-B14F-4D97-AF65-F5344CB8AC3E}">
        <p14:creationId xmlns:p14="http://schemas.microsoft.com/office/powerpoint/2010/main" val="53530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21013"/>
            <a:ext cx="7920880" cy="2308324"/>
          </a:xfrm>
          <a:prstGeom prst="rect">
            <a:avLst/>
          </a:prstGeom>
          <a:noFill/>
        </p:spPr>
        <p:txBody>
          <a:bodyPr wrap="square" rtlCol="0">
            <a:spAutoFit/>
          </a:bodyPr>
          <a:lstStyle/>
          <a:p>
            <a:pPr algn="just"/>
            <a:r>
              <a:rPr lang="ru-RU" dirty="0">
                <a:solidFill>
                  <a:schemeClr val="accent1">
                    <a:lumMod val="50000"/>
                  </a:schemeClr>
                </a:solidFill>
              </a:rPr>
              <a:t>Получить профессию мастера жилищно-коммунального хозяйства – это уникальная возможность освоить сразу несколько профессий: сварщика, слесаря, сантехника, столяра, электромонтера. Сфера ЖКХ была, есть и будет, так что специальность востребована. Уже трудно представить дом без коммуникаций - вода, тепло, канализация есть даже в частных домах. А коммуникации нужно правильно подвести, главное, правильно эксплуатировать. </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920" y="3129337"/>
            <a:ext cx="6012160" cy="3381840"/>
          </a:xfrm>
          <a:prstGeom prst="rect">
            <a:avLst/>
          </a:prstGeom>
        </p:spPr>
      </p:pic>
    </p:spTree>
    <p:extLst>
      <p:ext uri="{BB962C8B-B14F-4D97-AF65-F5344CB8AC3E}">
        <p14:creationId xmlns:p14="http://schemas.microsoft.com/office/powerpoint/2010/main" val="411486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692696"/>
            <a:ext cx="7200800" cy="1477328"/>
          </a:xfrm>
          <a:prstGeom prst="rect">
            <a:avLst/>
          </a:prstGeom>
          <a:noFill/>
        </p:spPr>
        <p:txBody>
          <a:bodyPr wrap="square" rtlCol="0">
            <a:spAutoFit/>
          </a:bodyPr>
          <a:lstStyle/>
          <a:p>
            <a:pPr algn="just"/>
            <a:r>
              <a:rPr lang="ru-RU" dirty="0"/>
              <a:t> </a:t>
            </a:r>
            <a:r>
              <a:rPr lang="ru-RU" dirty="0" smtClean="0"/>
              <a:t>      В </a:t>
            </a:r>
            <a:r>
              <a:rPr lang="ru-RU" dirty="0"/>
              <a:t>сфере ЖКХ - острейший кадровый кризис. Кадровый кризис коснулся всех уровней в этой сфере — катастрофически не хватает как простых рабочих, так и компетентных бухгалтеров, технических специалистов, инженеров и управленцев. </a:t>
            </a:r>
          </a:p>
        </p:txBody>
      </p:sp>
      <p:sp>
        <p:nvSpPr>
          <p:cNvPr id="3" name="TextBox 2"/>
          <p:cNvSpPr txBox="1"/>
          <p:nvPr/>
        </p:nvSpPr>
        <p:spPr>
          <a:xfrm>
            <a:off x="467544" y="2818096"/>
            <a:ext cx="7344816" cy="3693319"/>
          </a:xfrm>
          <a:prstGeom prst="rect">
            <a:avLst/>
          </a:prstGeom>
          <a:noFill/>
        </p:spPr>
        <p:txBody>
          <a:bodyPr wrap="square" rtlCol="0">
            <a:spAutoFit/>
          </a:bodyPr>
          <a:lstStyle/>
          <a:p>
            <a:pPr algn="just"/>
            <a:r>
              <a:rPr lang="ru-RU" dirty="0" smtClean="0"/>
              <a:t>        На </a:t>
            </a:r>
            <a:r>
              <a:rPr lang="ru-RU" dirty="0"/>
              <a:t>плечах работников жилищно-коммунального хозяйства лежит большой груз ответственности за обеспечение комфортных условий жизни миллионов людей. Работники ЖКХ отвечают за стабильную и бесперебойную работу предприятий и учреждений, больниц и школ. Благополучие каждой семьи, тепло каждого дома во многом зависят от устойчивости и надежности этой сферы. Наше время – время перемен. Коснулось оно и системы ЖКХ. Реформа ЖКХ в центре внимания. Главная задача реформы – обеспечение надежной работы всех служб ЖКХ. Для этого создаются Управляющие компании как новая форма работы системы. Главным же остается квалифицированная работа кадров. </a:t>
            </a:r>
          </a:p>
        </p:txBody>
      </p:sp>
    </p:spTree>
    <p:extLst>
      <p:ext uri="{BB962C8B-B14F-4D97-AF65-F5344CB8AC3E}">
        <p14:creationId xmlns:p14="http://schemas.microsoft.com/office/powerpoint/2010/main" val="227277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80728"/>
            <a:ext cx="7992888" cy="1405960"/>
          </a:xfrm>
        </p:spPr>
        <p:txBody>
          <a:bodyPr>
            <a:normAutofit fontScale="90000"/>
          </a:bodyPr>
          <a:lstStyle/>
          <a:p>
            <a:r>
              <a:rPr lang="ru-RU" sz="3100" b="1" dirty="0">
                <a:solidFill>
                  <a:schemeClr val="accent1">
                    <a:lumMod val="50000"/>
                  </a:schemeClr>
                </a:solidFill>
              </a:rPr>
              <a:t>Цель:</a:t>
            </a:r>
            <a:r>
              <a:rPr lang="ru-RU" sz="3100" dirty="0">
                <a:solidFill>
                  <a:schemeClr val="accent1">
                    <a:lumMod val="50000"/>
                  </a:schemeClr>
                </a:solidFill>
              </a:rPr>
              <a:t> выяснить является ли выбор профессий в сфере ЖКХ профессиями настоящего и будущего.</a:t>
            </a:r>
            <a:r>
              <a:rPr lang="ru-RU" sz="2400" dirty="0">
                <a:solidFill>
                  <a:schemeClr val="accent1">
                    <a:lumMod val="50000"/>
                  </a:schemeClr>
                </a:solidFill>
              </a:rPr>
              <a:t/>
            </a:r>
            <a:br>
              <a:rPr lang="ru-RU" sz="2400" dirty="0">
                <a:solidFill>
                  <a:schemeClr val="accent1">
                    <a:lumMod val="50000"/>
                  </a:schemeClr>
                </a:solidFill>
              </a:rPr>
            </a:br>
            <a:endParaRPr lang="ru-RU" sz="2400" dirty="0">
              <a:solidFill>
                <a:schemeClr val="accent1">
                  <a:lumMod val="50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492896"/>
            <a:ext cx="7504923" cy="2759162"/>
          </a:xfrm>
        </p:spPr>
      </p:pic>
    </p:spTree>
    <p:extLst>
      <p:ext uri="{BB962C8B-B14F-4D97-AF65-F5344CB8AC3E}">
        <p14:creationId xmlns:p14="http://schemas.microsoft.com/office/powerpoint/2010/main" val="349808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136904" cy="2880320"/>
          </a:xfrm>
        </p:spPr>
        <p:txBody>
          <a:bodyPr>
            <a:noAutofit/>
          </a:bodyPr>
          <a:lstStyle/>
          <a:p>
            <a:r>
              <a:rPr lang="ru-RU" sz="2000" dirty="0" smtClean="0">
                <a:solidFill>
                  <a:schemeClr val="accent1">
                    <a:lumMod val="50000"/>
                  </a:schemeClr>
                </a:solidFill>
              </a:rPr>
              <a:t/>
            </a:r>
            <a:br>
              <a:rPr lang="ru-RU" sz="2000" dirty="0" smtClean="0">
                <a:solidFill>
                  <a:schemeClr val="accent1">
                    <a:lumMod val="50000"/>
                  </a:schemeClr>
                </a:solidFill>
              </a:rPr>
            </a:br>
            <a:r>
              <a:rPr lang="ru-RU" sz="2000" dirty="0">
                <a:solidFill>
                  <a:schemeClr val="accent1">
                    <a:lumMod val="50000"/>
                  </a:schemeClr>
                </a:solidFill>
              </a:rPr>
              <a:t/>
            </a:r>
            <a:br>
              <a:rPr lang="ru-RU" sz="2000" dirty="0">
                <a:solidFill>
                  <a:schemeClr val="accent1">
                    <a:lumMod val="50000"/>
                  </a:schemeClr>
                </a:solidFill>
              </a:rPr>
            </a:br>
            <a:r>
              <a:rPr lang="ru-RU" sz="2000" dirty="0" smtClean="0">
                <a:solidFill>
                  <a:schemeClr val="accent1">
                    <a:lumMod val="50000"/>
                  </a:schemeClr>
                </a:solidFill>
              </a:rPr>
              <a:t/>
            </a:r>
            <a:br>
              <a:rPr lang="ru-RU" sz="2000" dirty="0" smtClean="0">
                <a:solidFill>
                  <a:schemeClr val="accent1">
                    <a:lumMod val="50000"/>
                  </a:schemeClr>
                </a:solidFill>
              </a:rPr>
            </a:br>
            <a:r>
              <a:rPr lang="ru-RU" sz="2000" b="1" dirty="0" smtClean="0">
                <a:solidFill>
                  <a:schemeClr val="accent1">
                    <a:lumMod val="50000"/>
                  </a:schemeClr>
                </a:solidFill>
              </a:rPr>
              <a:t>Задачи</a:t>
            </a:r>
            <a:r>
              <a:rPr lang="ru-RU" sz="2000" b="1" dirty="0">
                <a:solidFill>
                  <a:schemeClr val="accent1">
                    <a:lumMod val="50000"/>
                  </a:schemeClr>
                </a:solidFill>
              </a:rPr>
              <a:t>: </a:t>
            </a:r>
            <a:r>
              <a:rPr lang="ru-RU" sz="2000" dirty="0" smtClean="0">
                <a:solidFill>
                  <a:schemeClr val="accent1">
                    <a:lumMod val="50000"/>
                  </a:schemeClr>
                </a:solidFill>
              </a:rPr>
              <a:t/>
            </a:r>
            <a:br>
              <a:rPr lang="ru-RU" sz="2000" dirty="0" smtClean="0">
                <a:solidFill>
                  <a:schemeClr val="accent1">
                    <a:lumMod val="50000"/>
                  </a:schemeClr>
                </a:solidFill>
              </a:rPr>
            </a:br>
            <a:r>
              <a:rPr lang="ru-RU" sz="2000" dirty="0" smtClean="0">
                <a:solidFill>
                  <a:schemeClr val="accent1">
                    <a:lumMod val="50000"/>
                  </a:schemeClr>
                </a:solidFill>
              </a:rPr>
              <a:t>1</a:t>
            </a:r>
            <a:r>
              <a:rPr lang="ru-RU" sz="2000" dirty="0">
                <a:solidFill>
                  <a:schemeClr val="accent1">
                    <a:lumMod val="50000"/>
                  </a:schemeClr>
                </a:solidFill>
              </a:rPr>
              <a:t>. На примере нескольких профессий выяснить на сколько важны квалификационные знания в сфере ЖКХ.</a:t>
            </a:r>
            <a:br>
              <a:rPr lang="ru-RU" sz="2000" dirty="0">
                <a:solidFill>
                  <a:schemeClr val="accent1">
                    <a:lumMod val="50000"/>
                  </a:schemeClr>
                </a:solidFill>
              </a:rPr>
            </a:br>
            <a:r>
              <a:rPr lang="ru-RU" sz="2000" dirty="0">
                <a:solidFill>
                  <a:schemeClr val="accent1">
                    <a:lumMod val="50000"/>
                  </a:schemeClr>
                </a:solidFill>
              </a:rPr>
              <a:t>2. Привести примеры множества профессий, необходимых в сфере ЖКХ.</a:t>
            </a:r>
            <a:br>
              <a:rPr lang="ru-RU" sz="2000" dirty="0">
                <a:solidFill>
                  <a:schemeClr val="accent1">
                    <a:lumMod val="50000"/>
                  </a:schemeClr>
                </a:solidFill>
              </a:rPr>
            </a:br>
            <a:r>
              <a:rPr lang="ru-RU" sz="2000" dirty="0">
                <a:solidFill>
                  <a:schemeClr val="accent1">
                    <a:lumMod val="50000"/>
                  </a:schemeClr>
                </a:solidFill>
              </a:rPr>
              <a:t>3. Рассмотреть учреждения среднего и высшего профессионального образования Республики Карелия.</a:t>
            </a:r>
            <a:br>
              <a:rPr lang="ru-RU" sz="2000" dirty="0">
                <a:solidFill>
                  <a:schemeClr val="accent1">
                    <a:lumMod val="50000"/>
                  </a:schemeClr>
                </a:solidFill>
              </a:rPr>
            </a:br>
            <a:r>
              <a:rPr lang="ru-RU" sz="2000" dirty="0">
                <a:solidFill>
                  <a:schemeClr val="accent1">
                    <a:lumMod val="50000"/>
                  </a:schemeClr>
                </a:solidFill>
              </a:rPr>
              <a:t>4. Проанализировать банк вакансий центра занятости населения </a:t>
            </a:r>
            <a:r>
              <a:rPr lang="ru-RU" sz="2000" dirty="0" err="1" smtClean="0">
                <a:solidFill>
                  <a:schemeClr val="accent1">
                    <a:lumMod val="50000"/>
                  </a:schemeClr>
                </a:solidFill>
              </a:rPr>
              <a:t>г.Петрозаводск</a:t>
            </a:r>
            <a:r>
              <a:rPr lang="ru-RU" sz="2000" dirty="0" smtClean="0">
                <a:solidFill>
                  <a:schemeClr val="accent1">
                    <a:lumMod val="50000"/>
                  </a:schemeClr>
                </a:solidFill>
              </a:rPr>
              <a:t>.</a:t>
            </a:r>
            <a:r>
              <a:rPr lang="ru-RU" sz="2000" dirty="0">
                <a:solidFill>
                  <a:schemeClr val="accent1">
                    <a:lumMod val="50000"/>
                  </a:schemeClr>
                </a:solidFill>
              </a:rPr>
              <a:t/>
            </a:r>
            <a:br>
              <a:rPr lang="ru-RU" sz="2000" dirty="0">
                <a:solidFill>
                  <a:schemeClr val="accent1">
                    <a:lumMod val="50000"/>
                  </a:schemeClr>
                </a:solidFill>
              </a:rPr>
            </a:br>
            <a:r>
              <a:rPr lang="ru-RU" sz="2000" dirty="0">
                <a:solidFill>
                  <a:schemeClr val="accent1">
                    <a:lumMod val="50000"/>
                  </a:schemeClr>
                </a:solidFill>
              </a:rPr>
              <a:t/>
            </a:r>
            <a:br>
              <a:rPr lang="ru-RU" sz="2000" dirty="0">
                <a:solidFill>
                  <a:schemeClr val="accent1">
                    <a:lumMod val="50000"/>
                  </a:schemeClr>
                </a:solidFill>
              </a:rPr>
            </a:br>
            <a:endParaRPr lang="ru-RU" sz="2000" dirty="0">
              <a:solidFill>
                <a:schemeClr val="accent1">
                  <a:lumMod val="50000"/>
                </a:schemeClr>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07904" y="3140969"/>
            <a:ext cx="4900789" cy="3399228"/>
          </a:xfrm>
        </p:spPr>
      </p:pic>
    </p:spTree>
    <p:extLst>
      <p:ext uri="{BB962C8B-B14F-4D97-AF65-F5344CB8AC3E}">
        <p14:creationId xmlns:p14="http://schemas.microsoft.com/office/powerpoint/2010/main" val="7786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920880" cy="1693992"/>
          </a:xfrm>
        </p:spPr>
        <p:txBody>
          <a:bodyPr>
            <a:normAutofit fontScale="90000"/>
          </a:bodyPr>
          <a:lstStyle/>
          <a:p>
            <a:r>
              <a:rPr lang="ru-RU" dirty="0"/>
              <a:t>Мастер жилищно-коммунального хозяйства</a:t>
            </a:r>
            <a:br>
              <a:rPr lang="ru-RU" dirty="0"/>
            </a:br>
            <a:endParaRPr lang="ru-RU" dirty="0"/>
          </a:p>
        </p:txBody>
      </p:sp>
      <p:sp>
        <p:nvSpPr>
          <p:cNvPr id="3" name="TextBox 2"/>
          <p:cNvSpPr txBox="1"/>
          <p:nvPr/>
        </p:nvSpPr>
        <p:spPr>
          <a:xfrm>
            <a:off x="827584" y="2492896"/>
            <a:ext cx="7488832" cy="1477328"/>
          </a:xfrm>
          <a:prstGeom prst="rect">
            <a:avLst/>
          </a:prstGeom>
          <a:noFill/>
        </p:spPr>
        <p:txBody>
          <a:bodyPr wrap="square" rtlCol="0">
            <a:spAutoFit/>
          </a:bodyPr>
          <a:lstStyle/>
          <a:p>
            <a:pPr algn="just"/>
            <a:r>
              <a:rPr lang="ru-RU" dirty="0" smtClean="0"/>
              <a:t>Эта профессия приобрела </a:t>
            </a:r>
            <a:r>
              <a:rPr lang="ru-RU" dirty="0"/>
              <a:t>особое </a:t>
            </a:r>
            <a:r>
              <a:rPr lang="ru-RU" dirty="0" smtClean="0"/>
              <a:t>значение. </a:t>
            </a:r>
            <a:r>
              <a:rPr lang="ru-RU" dirty="0"/>
              <a:t>Чаще всего на эту должность назначаются уже опытные специалисты, преодолевшие несколько ступеней и освоившие смежные специальности в жилищно-коммунальной </a:t>
            </a:r>
            <a:r>
              <a:rPr lang="ru-RU" dirty="0" smtClean="0"/>
              <a:t>сфере. </a:t>
            </a:r>
            <a:r>
              <a:rPr lang="ru-RU" dirty="0"/>
              <a:t>Но иногда мастером становятся сразу по окончании колледжа.</a:t>
            </a:r>
            <a:endParaRPr lang="ru-RU" dirty="0"/>
          </a:p>
        </p:txBody>
      </p:sp>
      <p:sp>
        <p:nvSpPr>
          <p:cNvPr id="4" name="TextBox 3"/>
          <p:cNvSpPr txBox="1"/>
          <p:nvPr/>
        </p:nvSpPr>
        <p:spPr>
          <a:xfrm>
            <a:off x="971600" y="4725144"/>
            <a:ext cx="7344816" cy="1200329"/>
          </a:xfrm>
          <a:prstGeom prst="rect">
            <a:avLst/>
          </a:prstGeom>
          <a:noFill/>
        </p:spPr>
        <p:txBody>
          <a:bodyPr wrap="square" rtlCol="0">
            <a:spAutoFit/>
          </a:bodyPr>
          <a:lstStyle/>
          <a:p>
            <a:pPr algn="just"/>
            <a:r>
              <a:rPr lang="ru-RU" dirty="0"/>
              <a:t>Должен знать средства для измерения параметров различных систем зданий; нормативную, справочную и техническую литературу; инструкции по технике безопасности при эксплуатации инженерных сетей.</a:t>
            </a:r>
          </a:p>
        </p:txBody>
      </p:sp>
    </p:spTree>
    <p:extLst>
      <p:ext uri="{BB962C8B-B14F-4D97-AF65-F5344CB8AC3E}">
        <p14:creationId xmlns:p14="http://schemas.microsoft.com/office/powerpoint/2010/main" val="202447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96752"/>
            <a:ext cx="7024744" cy="1143000"/>
          </a:xfrm>
        </p:spPr>
        <p:txBody>
          <a:bodyPr>
            <a:normAutofit fontScale="90000"/>
          </a:bodyPr>
          <a:lstStyle/>
          <a:p>
            <a:r>
              <a:rPr lang="ru-RU" dirty="0"/>
              <a:t>Слесарь домовых санитарно-технических систем и оборудования</a:t>
            </a:r>
            <a:endParaRPr lang="ru-RU" dirty="0"/>
          </a:p>
        </p:txBody>
      </p:sp>
      <p:sp>
        <p:nvSpPr>
          <p:cNvPr id="3" name="TextBox 2"/>
          <p:cNvSpPr txBox="1"/>
          <p:nvPr/>
        </p:nvSpPr>
        <p:spPr>
          <a:xfrm>
            <a:off x="656750" y="2636912"/>
            <a:ext cx="7776864" cy="1477328"/>
          </a:xfrm>
          <a:prstGeom prst="rect">
            <a:avLst/>
          </a:prstGeom>
          <a:noFill/>
        </p:spPr>
        <p:txBody>
          <a:bodyPr wrap="square" rtlCol="0">
            <a:spAutoFit/>
          </a:bodyPr>
          <a:lstStyle/>
          <a:p>
            <a:pPr algn="just"/>
            <a:r>
              <a:rPr lang="ru-RU" dirty="0"/>
              <a:t>Основной целью такого специалиста является выполнение технического обслуживания, проведение текущего ремонта домовых санитарно-технических систем и оборудования для повышения эксплуатационной надежности внутридомовой инженерной инфраструктуры </a:t>
            </a:r>
            <a:r>
              <a:rPr lang="ru-RU" dirty="0" smtClean="0"/>
              <a:t>МКД.</a:t>
            </a:r>
            <a:endParaRPr lang="ru-RU" dirty="0"/>
          </a:p>
        </p:txBody>
      </p:sp>
      <p:sp>
        <p:nvSpPr>
          <p:cNvPr id="4" name="TextBox 3"/>
          <p:cNvSpPr txBox="1"/>
          <p:nvPr/>
        </p:nvSpPr>
        <p:spPr>
          <a:xfrm>
            <a:off x="656750" y="4853136"/>
            <a:ext cx="7776864" cy="923330"/>
          </a:xfrm>
          <a:prstGeom prst="rect">
            <a:avLst/>
          </a:prstGeom>
          <a:noFill/>
        </p:spPr>
        <p:txBody>
          <a:bodyPr wrap="square" rtlCol="0">
            <a:spAutoFit/>
          </a:bodyPr>
          <a:lstStyle/>
          <a:p>
            <a:pPr algn="just"/>
            <a:r>
              <a:rPr lang="ru-RU" dirty="0"/>
              <a:t>В обязанности слесаря входит произведение санитарно-технических работ, монтаж отопительных систем и систем кондиционирования воздуха.</a:t>
            </a:r>
          </a:p>
        </p:txBody>
      </p:sp>
    </p:spTree>
    <p:extLst>
      <p:ext uri="{BB962C8B-B14F-4D97-AF65-F5344CB8AC3E}">
        <p14:creationId xmlns:p14="http://schemas.microsoft.com/office/powerpoint/2010/main" val="181662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96752"/>
            <a:ext cx="7024744" cy="1143000"/>
          </a:xfrm>
        </p:spPr>
        <p:txBody>
          <a:bodyPr>
            <a:normAutofit fontScale="90000"/>
          </a:bodyPr>
          <a:lstStyle/>
          <a:p>
            <a:r>
              <a:rPr lang="ru-RU" dirty="0"/>
              <a:t>Монтажник санитарно-технических систем и оборудования</a:t>
            </a:r>
            <a:endParaRPr lang="ru-RU" dirty="0"/>
          </a:p>
        </p:txBody>
      </p:sp>
      <p:sp>
        <p:nvSpPr>
          <p:cNvPr id="3" name="TextBox 2"/>
          <p:cNvSpPr txBox="1"/>
          <p:nvPr/>
        </p:nvSpPr>
        <p:spPr>
          <a:xfrm>
            <a:off x="741900" y="2420888"/>
            <a:ext cx="7704856" cy="3139321"/>
          </a:xfrm>
          <a:prstGeom prst="rect">
            <a:avLst/>
          </a:prstGeom>
          <a:noFill/>
        </p:spPr>
        <p:txBody>
          <a:bodyPr wrap="square" rtlCol="0">
            <a:spAutoFit/>
          </a:bodyPr>
          <a:lstStyle/>
          <a:p>
            <a:pPr algn="just"/>
            <a:r>
              <a:rPr lang="ru-RU" dirty="0"/>
              <a:t>Выполнение работ при монтаже и ремонте систем центрального отопления, водоснабжения, канализации, газоснабжения и водостоков. Монтаж трубопроводов и запорной арматуры диаметром до 200 мм. Установка грязевиков и баков всех видов. Установка и подсоединение к трубопроводам санитарных приборов с арматурой (раковины, умывальники, мойки, трапы, ванны, унитазы, смывные бачки и т.п.). Установка санитарно-технического медицинского оборудования (</a:t>
            </a:r>
            <a:r>
              <a:rPr lang="ru-RU" dirty="0" err="1"/>
              <a:t>видуар</a:t>
            </a:r>
            <a:r>
              <a:rPr lang="ru-RU" dirty="0"/>
              <a:t>, инвентарная чугунная мойка, установка для мойки подкладных суден, душевая кафедра и т.д</a:t>
            </a:r>
            <a:r>
              <a:rPr lang="ru-RU" dirty="0" smtClean="0"/>
              <a:t>.). А также многое другое.</a:t>
            </a:r>
            <a:endParaRPr lang="ru-RU" dirty="0"/>
          </a:p>
        </p:txBody>
      </p:sp>
    </p:spTree>
    <p:extLst>
      <p:ext uri="{BB962C8B-B14F-4D97-AF65-F5344CB8AC3E}">
        <p14:creationId xmlns:p14="http://schemas.microsoft.com/office/powerpoint/2010/main" val="333130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027664"/>
            <a:ext cx="7920880" cy="1143000"/>
          </a:xfrm>
        </p:spPr>
        <p:txBody>
          <a:bodyPr>
            <a:normAutofit fontScale="90000"/>
          </a:bodyPr>
          <a:lstStyle/>
          <a:p>
            <a:r>
              <a:rPr lang="ru-RU" sz="2000" b="1" dirty="0"/>
              <a:t>Кроме вышеперечисленных профессий (специальностей) в сфере жилищно-коммунального хозяйства есть еще и следующие нижеперечисленные:</a:t>
            </a:r>
            <a:r>
              <a:rPr lang="ru-RU" dirty="0"/>
              <a:t/>
            </a:r>
            <a:br>
              <a:rPr lang="ru-RU" dirty="0"/>
            </a:br>
            <a:endParaRPr lang="ru-RU" dirty="0"/>
          </a:p>
        </p:txBody>
      </p:sp>
      <p:sp>
        <p:nvSpPr>
          <p:cNvPr id="3" name="TextBox 2"/>
          <p:cNvSpPr txBox="1"/>
          <p:nvPr/>
        </p:nvSpPr>
        <p:spPr>
          <a:xfrm>
            <a:off x="722396" y="1700808"/>
            <a:ext cx="7704856" cy="4801314"/>
          </a:xfrm>
          <a:prstGeom prst="rect">
            <a:avLst/>
          </a:prstGeom>
          <a:noFill/>
        </p:spPr>
        <p:txBody>
          <a:bodyPr wrap="square" rtlCol="0">
            <a:spAutoFit/>
          </a:bodyPr>
          <a:lstStyle/>
          <a:p>
            <a:pPr algn="just"/>
            <a:r>
              <a:rPr lang="ru-RU" dirty="0"/>
              <a:t>•Специалист по оценке соответствия лифтов требованиям безопасности •Эксперт по оценке соответствия лифтов требованиям безопасности •Электромеханик по лифтам •Специалист по эксплуатации лифтового оборудования •Специалист по эксплуатации котлов, работающих на твердом топливе •Специалист в области обращения с отходами •Специалист по эксплуатации станций водоподготовки •Специалист по эксплуатации наружных газопроводов низкого давления •Специалист по управлению жилищным фондом •Специалист по эксплуатации элементов оборудования домовых систем газоснабжения •Специалист по эксплуатации и обслуживанию МКД •Специалист по эксплуатации котлов на газообразном, жидком топливе и </a:t>
            </a:r>
            <a:r>
              <a:rPr lang="ru-RU" dirty="0" err="1"/>
              <a:t>электронагреве</a:t>
            </a:r>
            <a:r>
              <a:rPr lang="ru-RU" dirty="0"/>
              <a:t> •Специалист по эксплуатации насосных станций водопровода •Специалист по эксплуатации трубопроводов и оборудования тепловых сетей •Специалист по эксплуатации водозаборных </a:t>
            </a:r>
            <a:r>
              <a:rPr lang="ru-RU" dirty="0" smtClean="0"/>
              <a:t>сооружений</a:t>
            </a:r>
            <a:endParaRPr lang="ru-RU" dirty="0"/>
          </a:p>
        </p:txBody>
      </p:sp>
    </p:spTree>
    <p:extLst>
      <p:ext uri="{BB962C8B-B14F-4D97-AF65-F5344CB8AC3E}">
        <p14:creationId xmlns:p14="http://schemas.microsoft.com/office/powerpoint/2010/main" val="374088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692696"/>
            <a:ext cx="8064896" cy="5909310"/>
          </a:xfrm>
          <a:prstGeom prst="rect">
            <a:avLst/>
          </a:prstGeom>
          <a:noFill/>
        </p:spPr>
        <p:txBody>
          <a:bodyPr wrap="square" rtlCol="0">
            <a:spAutoFit/>
          </a:bodyPr>
          <a:lstStyle/>
          <a:p>
            <a:pPr algn="just"/>
            <a:r>
              <a:rPr lang="ru-RU" dirty="0"/>
              <a:t>•Специалист по эксплуатации трансформаторных подстанций и распределительных пунктов •Специалист по эксплуатации воздушных и кабельных муниципальных линий электропередачи •Организатор строительного производства Монтажник оборудования котельных •Лифтер-оператор по обслуживанию лифтов и платформ подъемных •Руководитель строительной организации •Диспетчер аварийно-диспетчерской службы •Специалист по оборудованию диспетчерского контроля •Монтажник лифтов, платформ подъемных для инвалидов, поэтажных эскалаторов •Специалист в области ценообразования и тарифного регулирования в ЖКХ •Монтажник наружных трубопроводов инженерных сетей •Специалист по химическому анализу воды в системах водоснабжения, водоотведения, теплоснабжения •Инженер-проектировщик тепловых сетей •Инженер-проектировщик технологических решений котельных, центральных тепловых пунктов и малых теплоэлектроцентралей •Работник по сортировке твердых коммунальных отходов •Работник по эксплуатации полигона твердых коммунальных отходов •Работник цеха по сортировке твердых бытовых отходов •Рабочий по комплексной уборке территории, относящейся к общему имуществу в </a:t>
            </a:r>
            <a:r>
              <a:rPr lang="ru-RU" dirty="0" smtClean="0"/>
              <a:t>МКД</a:t>
            </a:r>
            <a:endParaRPr lang="ru-RU" dirty="0"/>
          </a:p>
        </p:txBody>
      </p:sp>
    </p:spTree>
    <p:extLst>
      <p:ext uri="{BB962C8B-B14F-4D97-AF65-F5344CB8AC3E}">
        <p14:creationId xmlns:p14="http://schemas.microsoft.com/office/powerpoint/2010/main" val="2799657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692</Words>
  <Application>Microsoft Office PowerPoint</Application>
  <PresentationFormat>Экран (4:3)</PresentationFormat>
  <Paragraphs>17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Остин</vt:lpstr>
      <vt:lpstr>   Муниципальное бюджетное общеобразовательное учреждение  Петрозаводского городского округа  Республики Карелия  «Средняя общеобразовательная школа № 35» (МОУ «Средняя школа № 35»)  Социальный проект «Мойдодыр» Профессии настоящего и будущего в сфере ЖКХ   Выполнили: «Команда 35» Руководитель: Н.А.Моторина  Петрозаводск, 2018 </vt:lpstr>
      <vt:lpstr>Презентация PowerPoint</vt:lpstr>
      <vt:lpstr>Цель: выяснить является ли выбор профессий в сфере ЖКХ профессиями настоящего и будущего. </vt:lpstr>
      <vt:lpstr>   Задачи:  1. На примере нескольких профессий выяснить на сколько важны квалификационные знания в сфере ЖКХ. 2. Привести примеры множества профессий, необходимых в сфере ЖКХ. 3. Рассмотреть учреждения среднего и высшего профессионального образования Республики Карелия. 4. Проанализировать банк вакансий центра занятости населения г.Петрозаводск.  </vt:lpstr>
      <vt:lpstr>Мастер жилищно-коммунального хозяйства </vt:lpstr>
      <vt:lpstr>Слесарь домовых санитарно-технических систем и оборудования</vt:lpstr>
      <vt:lpstr>Монтажник санитарно-технических систем и оборудования</vt:lpstr>
      <vt:lpstr>Кроме вышеперечисленных профессий (специальностей) в сфере жилищно-коммунального хозяйства есть еще и следующие нижеперечисленные: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Муниципальное бюджетное общеобразовательное учреждение  Петрозаводского городского округа  Республики Карелия  «Средняя общеобразовательная школа № 35» (МОУ «Средняя школа № 35»)  Социальный проект «Мойдодыр» Профессии настоящего и будущего в сфере ЖКХ   Выполнили: «Команда 35» Руководитель: Н.А.Моторина  Петрозаводск, 2018 </dc:title>
  <dc:creator>Игорь</dc:creator>
  <cp:lastModifiedBy>Наталья</cp:lastModifiedBy>
  <cp:revision>4</cp:revision>
  <dcterms:created xsi:type="dcterms:W3CDTF">2018-12-09T12:15:15Z</dcterms:created>
  <dcterms:modified xsi:type="dcterms:W3CDTF">2018-12-10T07:25:36Z</dcterms:modified>
</cp:coreProperties>
</file>